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  <p:sldMasterId id="2147483869" r:id="rId2"/>
  </p:sldMasterIdLst>
  <p:notesMasterIdLst>
    <p:notesMasterId r:id="rId37"/>
  </p:notesMasterIdLst>
  <p:handoutMasterIdLst>
    <p:handoutMasterId r:id="rId38"/>
  </p:handoutMasterIdLst>
  <p:sldIdLst>
    <p:sldId id="312" r:id="rId3"/>
    <p:sldId id="440" r:id="rId4"/>
    <p:sldId id="296" r:id="rId5"/>
    <p:sldId id="259" r:id="rId6"/>
    <p:sldId id="307" r:id="rId7"/>
    <p:sldId id="308" r:id="rId8"/>
    <p:sldId id="335" r:id="rId9"/>
    <p:sldId id="318" r:id="rId10"/>
    <p:sldId id="262" r:id="rId11"/>
    <p:sldId id="267" r:id="rId12"/>
    <p:sldId id="319" r:id="rId13"/>
    <p:sldId id="303" r:id="rId14"/>
    <p:sldId id="341" r:id="rId15"/>
    <p:sldId id="334" r:id="rId16"/>
    <p:sldId id="304" r:id="rId17"/>
    <p:sldId id="321" r:id="rId18"/>
    <p:sldId id="322" r:id="rId19"/>
    <p:sldId id="297" r:id="rId20"/>
    <p:sldId id="310" r:id="rId21"/>
    <p:sldId id="311" r:id="rId22"/>
    <p:sldId id="313" r:id="rId23"/>
    <p:sldId id="314" r:id="rId24"/>
    <p:sldId id="338" r:id="rId25"/>
    <p:sldId id="336" r:id="rId26"/>
    <p:sldId id="337" r:id="rId27"/>
    <p:sldId id="316" r:id="rId28"/>
    <p:sldId id="315" r:id="rId29"/>
    <p:sldId id="339" r:id="rId30"/>
    <p:sldId id="320" r:id="rId31"/>
    <p:sldId id="323" r:id="rId32"/>
    <p:sldId id="328" r:id="rId33"/>
    <p:sldId id="329" r:id="rId34"/>
    <p:sldId id="340" r:id="rId35"/>
    <p:sldId id="331" r:id="rId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204">
          <p15:clr>
            <a:srgbClr val="A4A3A4"/>
          </p15:clr>
        </p15:guide>
        <p15:guide id="3" pos="2880">
          <p15:clr>
            <a:srgbClr val="A4A3A4"/>
          </p15:clr>
        </p15:guide>
        <p15:guide id="4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anie Krieger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9" autoAdjust="0"/>
    <p:restoredTop sz="93213" autoAdjust="0"/>
  </p:normalViewPr>
  <p:slideViewPr>
    <p:cSldViewPr>
      <p:cViewPr varScale="1">
        <p:scale>
          <a:sx n="102" d="100"/>
          <a:sy n="102" d="100"/>
        </p:scale>
        <p:origin x="1568" y="184"/>
      </p:cViewPr>
      <p:guideLst>
        <p:guide orient="horz" pos="2681"/>
        <p:guide orient="horz" pos="1204"/>
        <p:guide pos="2880"/>
        <p:guide pos="384"/>
      </p:guideLst>
    </p:cSldViewPr>
  </p:slideViewPr>
  <p:outlineViewPr>
    <p:cViewPr>
      <p:scale>
        <a:sx n="33" d="100"/>
        <a:sy n="33" d="100"/>
      </p:scale>
      <p:origin x="0" y="14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669" y="-7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81545-0340-0D4F-B54F-2D336591CB7E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AD2133-14B9-8347-9248-721CFFA9563E}">
      <dgm:prSet phldrT="[Text]"/>
      <dgm:spPr/>
      <dgm:t>
        <a:bodyPr/>
        <a:lstStyle/>
        <a:p>
          <a:r>
            <a:rPr lang="en-GB"/>
            <a:t>1. Retrieve documents from collection</a:t>
          </a:r>
        </a:p>
      </dgm:t>
    </dgm:pt>
    <dgm:pt modelId="{ED4F9B0A-63B9-1941-BBDC-402AFBC82CD5}" type="parTrans" cxnId="{023C9DC4-C638-6C49-8BE3-3B3AA41C591E}">
      <dgm:prSet/>
      <dgm:spPr/>
      <dgm:t>
        <a:bodyPr/>
        <a:lstStyle/>
        <a:p>
          <a:endParaRPr lang="en-GB"/>
        </a:p>
      </dgm:t>
    </dgm:pt>
    <dgm:pt modelId="{6A5B26D4-69B3-1E42-9F22-1122E5DD08C5}" type="sibTrans" cxnId="{023C9DC4-C638-6C49-8BE3-3B3AA41C591E}">
      <dgm:prSet/>
      <dgm:spPr/>
      <dgm:t>
        <a:bodyPr/>
        <a:lstStyle/>
        <a:p>
          <a:endParaRPr lang="en-GB"/>
        </a:p>
      </dgm:t>
    </dgm:pt>
    <dgm:pt modelId="{13DB55AE-8F8B-9844-B7C1-0547D4CD28A4}">
      <dgm:prSet phldrT="[Text]"/>
      <dgm:spPr/>
      <dgm:t>
        <a:bodyPr/>
        <a:lstStyle/>
        <a:p>
          <a:r>
            <a:rPr lang="en-GB"/>
            <a:t>2. Pre-process documents</a:t>
          </a:r>
        </a:p>
      </dgm:t>
    </dgm:pt>
    <dgm:pt modelId="{26E22956-A12A-BD4A-A189-5C22E5518CED}" type="parTrans" cxnId="{4DE9E61A-4C0B-1941-B1CF-C7DD0147D907}">
      <dgm:prSet/>
      <dgm:spPr/>
      <dgm:t>
        <a:bodyPr/>
        <a:lstStyle/>
        <a:p>
          <a:endParaRPr lang="en-GB"/>
        </a:p>
      </dgm:t>
    </dgm:pt>
    <dgm:pt modelId="{EAE25A0E-7DB2-3847-A3F4-8CFB47688AB7}" type="sibTrans" cxnId="{4DE9E61A-4C0B-1941-B1CF-C7DD0147D907}">
      <dgm:prSet/>
      <dgm:spPr/>
      <dgm:t>
        <a:bodyPr/>
        <a:lstStyle/>
        <a:p>
          <a:endParaRPr lang="en-GB"/>
        </a:p>
      </dgm:t>
    </dgm:pt>
    <dgm:pt modelId="{1E7B5C0E-0498-DB4F-A2F4-3486D85DCB87}">
      <dgm:prSet phldrT="[Text]"/>
      <dgm:spPr/>
      <dgm:t>
        <a:bodyPr/>
        <a:lstStyle/>
        <a:p>
          <a:r>
            <a:rPr lang="en-GB"/>
            <a:t>3. Extract structured information</a:t>
          </a:r>
        </a:p>
      </dgm:t>
    </dgm:pt>
    <dgm:pt modelId="{61F02E48-9236-BA45-89E6-49D10275FFE5}" type="parTrans" cxnId="{8278CEE1-8B81-B94F-9128-67E6238D2D2D}">
      <dgm:prSet/>
      <dgm:spPr/>
      <dgm:t>
        <a:bodyPr/>
        <a:lstStyle/>
        <a:p>
          <a:endParaRPr lang="en-GB"/>
        </a:p>
      </dgm:t>
    </dgm:pt>
    <dgm:pt modelId="{02B7D958-EA06-A84C-B80C-FBA334757387}" type="sibTrans" cxnId="{8278CEE1-8B81-B94F-9128-67E6238D2D2D}">
      <dgm:prSet/>
      <dgm:spPr/>
      <dgm:t>
        <a:bodyPr/>
        <a:lstStyle/>
        <a:p>
          <a:endParaRPr lang="en-GB"/>
        </a:p>
      </dgm:t>
    </dgm:pt>
    <dgm:pt modelId="{159CF4FB-E713-9E48-88C2-697307D97726}" type="pres">
      <dgm:prSet presAssocID="{5D081545-0340-0D4F-B54F-2D336591CB7E}" presName="rootnode" presStyleCnt="0">
        <dgm:presLayoutVars>
          <dgm:chMax/>
          <dgm:chPref/>
          <dgm:dir/>
          <dgm:animLvl val="lvl"/>
        </dgm:presLayoutVars>
      </dgm:prSet>
      <dgm:spPr/>
    </dgm:pt>
    <dgm:pt modelId="{A272A74B-0A51-D34C-9388-97FD3B7F15B1}" type="pres">
      <dgm:prSet presAssocID="{55AD2133-14B9-8347-9248-721CFFA9563E}" presName="composite" presStyleCnt="0"/>
      <dgm:spPr/>
    </dgm:pt>
    <dgm:pt modelId="{44BBB9B5-BA2B-9A44-A218-9C4BA05C824B}" type="pres">
      <dgm:prSet presAssocID="{55AD2133-14B9-8347-9248-721CFFA9563E}" presName="bentUpArrow1" presStyleLbl="alignImgPlace1" presStyleIdx="0" presStyleCnt="2"/>
      <dgm:spPr/>
    </dgm:pt>
    <dgm:pt modelId="{E1AE1061-9593-A04B-A3FC-E41CC293EE93}" type="pres">
      <dgm:prSet presAssocID="{55AD2133-14B9-8347-9248-721CFFA9563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F7606835-B739-D14E-B73F-25A4E15991AE}" type="pres">
      <dgm:prSet presAssocID="{55AD2133-14B9-8347-9248-721CFFA9563E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E36F63F-FAAC-8644-A995-05B6BB66C7E5}" type="pres">
      <dgm:prSet presAssocID="{6A5B26D4-69B3-1E42-9F22-1122E5DD08C5}" presName="sibTrans" presStyleCnt="0"/>
      <dgm:spPr/>
    </dgm:pt>
    <dgm:pt modelId="{766D31F7-236A-3E45-952E-54EDF1DCC2A2}" type="pres">
      <dgm:prSet presAssocID="{13DB55AE-8F8B-9844-B7C1-0547D4CD28A4}" presName="composite" presStyleCnt="0"/>
      <dgm:spPr/>
    </dgm:pt>
    <dgm:pt modelId="{B2A8AD5D-5BF8-304D-9667-1EDC4A873EC5}" type="pres">
      <dgm:prSet presAssocID="{13DB55AE-8F8B-9844-B7C1-0547D4CD28A4}" presName="bentUpArrow1" presStyleLbl="alignImgPlace1" presStyleIdx="1" presStyleCnt="2"/>
      <dgm:spPr/>
    </dgm:pt>
    <dgm:pt modelId="{C102ED0C-FF50-0849-BF68-377DB86C16BE}" type="pres">
      <dgm:prSet presAssocID="{13DB55AE-8F8B-9844-B7C1-0547D4CD28A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FF6E8A8-B2AC-A447-AF7F-6EB4B3157764}" type="pres">
      <dgm:prSet presAssocID="{13DB55AE-8F8B-9844-B7C1-0547D4CD28A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674C01DD-EE02-BC42-9243-084484C611EB}" type="pres">
      <dgm:prSet presAssocID="{EAE25A0E-7DB2-3847-A3F4-8CFB47688AB7}" presName="sibTrans" presStyleCnt="0"/>
      <dgm:spPr/>
    </dgm:pt>
    <dgm:pt modelId="{420A1455-F5DD-124F-88D0-D0F54C672CFB}" type="pres">
      <dgm:prSet presAssocID="{1E7B5C0E-0498-DB4F-A2F4-3486D85DCB87}" presName="composite" presStyleCnt="0"/>
      <dgm:spPr/>
    </dgm:pt>
    <dgm:pt modelId="{C5304637-07D1-F941-B3A6-9DC9084D77CF}" type="pres">
      <dgm:prSet presAssocID="{1E7B5C0E-0498-DB4F-A2F4-3486D85DCB8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DE9E61A-4C0B-1941-B1CF-C7DD0147D907}" srcId="{5D081545-0340-0D4F-B54F-2D336591CB7E}" destId="{13DB55AE-8F8B-9844-B7C1-0547D4CD28A4}" srcOrd="1" destOrd="0" parTransId="{26E22956-A12A-BD4A-A189-5C22E5518CED}" sibTransId="{EAE25A0E-7DB2-3847-A3F4-8CFB47688AB7}"/>
    <dgm:cxn modelId="{4AE7E920-C805-3947-8C7F-2DE9AC12FB2D}" type="presOf" srcId="{13DB55AE-8F8B-9844-B7C1-0547D4CD28A4}" destId="{C102ED0C-FF50-0849-BF68-377DB86C16BE}" srcOrd="0" destOrd="0" presId="urn:microsoft.com/office/officeart/2005/8/layout/StepDownProcess"/>
    <dgm:cxn modelId="{ACC82440-3DEF-B648-83E1-51F6D13A57AE}" type="presOf" srcId="{55AD2133-14B9-8347-9248-721CFFA9563E}" destId="{E1AE1061-9593-A04B-A3FC-E41CC293EE93}" srcOrd="0" destOrd="0" presId="urn:microsoft.com/office/officeart/2005/8/layout/StepDownProcess"/>
    <dgm:cxn modelId="{BB2082A8-B0F6-CC4A-8F4E-6CEC323BAB18}" type="presOf" srcId="{5D081545-0340-0D4F-B54F-2D336591CB7E}" destId="{159CF4FB-E713-9E48-88C2-697307D97726}" srcOrd="0" destOrd="0" presId="urn:microsoft.com/office/officeart/2005/8/layout/StepDownProcess"/>
    <dgm:cxn modelId="{023C9DC4-C638-6C49-8BE3-3B3AA41C591E}" srcId="{5D081545-0340-0D4F-B54F-2D336591CB7E}" destId="{55AD2133-14B9-8347-9248-721CFFA9563E}" srcOrd="0" destOrd="0" parTransId="{ED4F9B0A-63B9-1941-BBDC-402AFBC82CD5}" sibTransId="{6A5B26D4-69B3-1E42-9F22-1122E5DD08C5}"/>
    <dgm:cxn modelId="{A57FCEDE-D672-7F45-8D1C-CA9A67EBDCDD}" type="presOf" srcId="{1E7B5C0E-0498-DB4F-A2F4-3486D85DCB87}" destId="{C5304637-07D1-F941-B3A6-9DC9084D77CF}" srcOrd="0" destOrd="0" presId="urn:microsoft.com/office/officeart/2005/8/layout/StepDownProcess"/>
    <dgm:cxn modelId="{8278CEE1-8B81-B94F-9128-67E6238D2D2D}" srcId="{5D081545-0340-0D4F-B54F-2D336591CB7E}" destId="{1E7B5C0E-0498-DB4F-A2F4-3486D85DCB87}" srcOrd="2" destOrd="0" parTransId="{61F02E48-9236-BA45-89E6-49D10275FFE5}" sibTransId="{02B7D958-EA06-A84C-B80C-FBA334757387}"/>
    <dgm:cxn modelId="{C51C28CD-FD5D-2E49-85CA-583B2E63E532}" type="presParOf" srcId="{159CF4FB-E713-9E48-88C2-697307D97726}" destId="{A272A74B-0A51-D34C-9388-97FD3B7F15B1}" srcOrd="0" destOrd="0" presId="urn:microsoft.com/office/officeart/2005/8/layout/StepDownProcess"/>
    <dgm:cxn modelId="{12AE0C3B-F753-C347-87B7-8FEAC0DBE1C0}" type="presParOf" srcId="{A272A74B-0A51-D34C-9388-97FD3B7F15B1}" destId="{44BBB9B5-BA2B-9A44-A218-9C4BA05C824B}" srcOrd="0" destOrd="0" presId="urn:microsoft.com/office/officeart/2005/8/layout/StepDownProcess"/>
    <dgm:cxn modelId="{42C8EE68-9B9E-1244-BF8D-72A8390BC1EA}" type="presParOf" srcId="{A272A74B-0A51-D34C-9388-97FD3B7F15B1}" destId="{E1AE1061-9593-A04B-A3FC-E41CC293EE93}" srcOrd="1" destOrd="0" presId="urn:microsoft.com/office/officeart/2005/8/layout/StepDownProcess"/>
    <dgm:cxn modelId="{62EA0AAB-987A-734C-AFC5-DD89245FC3A9}" type="presParOf" srcId="{A272A74B-0A51-D34C-9388-97FD3B7F15B1}" destId="{F7606835-B739-D14E-B73F-25A4E15991AE}" srcOrd="2" destOrd="0" presId="urn:microsoft.com/office/officeart/2005/8/layout/StepDownProcess"/>
    <dgm:cxn modelId="{FB913C28-5AB7-5748-9CC8-A8C07DE12576}" type="presParOf" srcId="{159CF4FB-E713-9E48-88C2-697307D97726}" destId="{5E36F63F-FAAC-8644-A995-05B6BB66C7E5}" srcOrd="1" destOrd="0" presId="urn:microsoft.com/office/officeart/2005/8/layout/StepDownProcess"/>
    <dgm:cxn modelId="{A677E66F-B3F5-8141-9164-1336568BC900}" type="presParOf" srcId="{159CF4FB-E713-9E48-88C2-697307D97726}" destId="{766D31F7-236A-3E45-952E-54EDF1DCC2A2}" srcOrd="2" destOrd="0" presId="urn:microsoft.com/office/officeart/2005/8/layout/StepDownProcess"/>
    <dgm:cxn modelId="{591498F7-0993-CE48-B617-74E30F435B4F}" type="presParOf" srcId="{766D31F7-236A-3E45-952E-54EDF1DCC2A2}" destId="{B2A8AD5D-5BF8-304D-9667-1EDC4A873EC5}" srcOrd="0" destOrd="0" presId="urn:microsoft.com/office/officeart/2005/8/layout/StepDownProcess"/>
    <dgm:cxn modelId="{7AE8E053-D21E-F44B-8867-D5C0244AA2AC}" type="presParOf" srcId="{766D31F7-236A-3E45-952E-54EDF1DCC2A2}" destId="{C102ED0C-FF50-0849-BF68-377DB86C16BE}" srcOrd="1" destOrd="0" presId="urn:microsoft.com/office/officeart/2005/8/layout/StepDownProcess"/>
    <dgm:cxn modelId="{C17DC256-B5AE-1644-8334-E4B4B5A1143D}" type="presParOf" srcId="{766D31F7-236A-3E45-952E-54EDF1DCC2A2}" destId="{AFF6E8A8-B2AC-A447-AF7F-6EB4B3157764}" srcOrd="2" destOrd="0" presId="urn:microsoft.com/office/officeart/2005/8/layout/StepDownProcess"/>
    <dgm:cxn modelId="{01C03E36-47AE-5E4D-AB32-E003B05FD7E3}" type="presParOf" srcId="{159CF4FB-E713-9E48-88C2-697307D97726}" destId="{674C01DD-EE02-BC42-9243-084484C611EB}" srcOrd="3" destOrd="0" presId="urn:microsoft.com/office/officeart/2005/8/layout/StepDownProcess"/>
    <dgm:cxn modelId="{28157B81-F73C-8047-9857-DF0F3AA39356}" type="presParOf" srcId="{159CF4FB-E713-9E48-88C2-697307D97726}" destId="{420A1455-F5DD-124F-88D0-D0F54C672CFB}" srcOrd="4" destOrd="0" presId="urn:microsoft.com/office/officeart/2005/8/layout/StepDownProcess"/>
    <dgm:cxn modelId="{A69DCB89-E16D-564E-A0DC-ED40D9D95A91}" type="presParOf" srcId="{420A1455-F5DD-124F-88D0-D0F54C672CFB}" destId="{C5304637-07D1-F941-B3A6-9DC9084D77C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BB9B5-BA2B-9A44-A218-9C4BA05C824B}">
      <dsp:nvSpPr>
        <dsp:cNvPr id="0" name=""/>
        <dsp:cNvSpPr/>
      </dsp:nvSpPr>
      <dsp:spPr>
        <a:xfrm rot="5400000">
          <a:off x="833430" y="1072897"/>
          <a:ext cx="948885" cy="10802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tint val="50000"/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AE1061-9593-A04B-A3FC-E41CC293EE93}">
      <dsp:nvSpPr>
        <dsp:cNvPr id="0" name=""/>
        <dsp:cNvSpPr/>
      </dsp:nvSpPr>
      <dsp:spPr>
        <a:xfrm>
          <a:off x="582033" y="21039"/>
          <a:ext cx="1597364" cy="111810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1. Retrieve documents from collection</a:t>
          </a:r>
        </a:p>
      </dsp:txBody>
      <dsp:txXfrm>
        <a:off x="636624" y="75630"/>
        <a:ext cx="1488182" cy="1008921"/>
      </dsp:txXfrm>
    </dsp:sp>
    <dsp:sp modelId="{F7606835-B739-D14E-B73F-25A4E15991AE}">
      <dsp:nvSpPr>
        <dsp:cNvPr id="0" name=""/>
        <dsp:cNvSpPr/>
      </dsp:nvSpPr>
      <dsp:spPr>
        <a:xfrm>
          <a:off x="2179397" y="127675"/>
          <a:ext cx="1161770" cy="903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8AD5D-5BF8-304D-9667-1EDC4A873EC5}">
      <dsp:nvSpPr>
        <dsp:cNvPr id="0" name=""/>
        <dsp:cNvSpPr/>
      </dsp:nvSpPr>
      <dsp:spPr>
        <a:xfrm rot="5400000">
          <a:off x="2157814" y="2328896"/>
          <a:ext cx="948885" cy="10802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tint val="50000"/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02ED0C-FF50-0849-BF68-377DB86C16BE}">
      <dsp:nvSpPr>
        <dsp:cNvPr id="0" name=""/>
        <dsp:cNvSpPr/>
      </dsp:nvSpPr>
      <dsp:spPr>
        <a:xfrm>
          <a:off x="1906417" y="1277037"/>
          <a:ext cx="1597364" cy="111810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2. Pre-process documents</a:t>
          </a:r>
        </a:p>
      </dsp:txBody>
      <dsp:txXfrm>
        <a:off x="1961008" y="1331628"/>
        <a:ext cx="1488182" cy="1008921"/>
      </dsp:txXfrm>
    </dsp:sp>
    <dsp:sp modelId="{AFF6E8A8-B2AC-A447-AF7F-6EB4B3157764}">
      <dsp:nvSpPr>
        <dsp:cNvPr id="0" name=""/>
        <dsp:cNvSpPr/>
      </dsp:nvSpPr>
      <dsp:spPr>
        <a:xfrm>
          <a:off x="3503782" y="1383674"/>
          <a:ext cx="1161770" cy="903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04637-07D1-F941-B3A6-9DC9084D77CF}">
      <dsp:nvSpPr>
        <dsp:cNvPr id="0" name=""/>
        <dsp:cNvSpPr/>
      </dsp:nvSpPr>
      <dsp:spPr>
        <a:xfrm>
          <a:off x="3230802" y="2533036"/>
          <a:ext cx="1597364" cy="111810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3000"/>
                <a:shade val="100000"/>
                <a:satMod val="150000"/>
              </a:schemeClr>
            </a:gs>
            <a:gs pos="25000">
              <a:schemeClr val="accent1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accent1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100000"/>
                <a:shade val="57000"/>
                <a:satMod val="12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tint val="100000"/>
                <a:shade val="56000"/>
                <a:satMod val="145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100000"/>
                <a:shade val="63000"/>
                <a:satMod val="16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9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contourW="10160" prstMaterial="dkEdge">
          <a:bevelT w="0" h="0" prst="angle"/>
          <a:contourClr>
            <a:schemeClr val="accent1">
              <a:hueOff val="0"/>
              <a:satOff val="0"/>
              <a:lumOff val="0"/>
              <a:alphaOff val="0"/>
              <a:shade val="30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3. Extract structured information</a:t>
          </a:r>
        </a:p>
      </dsp:txBody>
      <dsp:txXfrm>
        <a:off x="3285393" y="2587627"/>
        <a:ext cx="1488182" cy="1008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FF6FD-3CE7-44F8-A0CF-CEF1322301BB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A555D-8709-477D-AE0D-C4215DF9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787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69DD7-0ACB-47B1-BB87-4E1044187E4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F3D7E-3B35-4228-B8F6-ADD7A76DF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8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sfu.ca/CourseCentral/456/jpei/web%20slides/L06%20-%20Text%20statistics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</a:t>
            </a:r>
            <a:r>
              <a:rPr lang="en-US" baseline="0" dirty="0"/>
              <a:t> collaborators!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CD43-08E5-4945-BC4F-4857758E978F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81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486C-FFF0-48C9-B071-33C46789583C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66041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465742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2300">
                <a:hlinkClick r:id="rId3" invalidUrl="http://www.cs.sfu.ca/CourseCentral/456/jpei/web slides/L06 - Text statistics.pdf"/>
              </a:rPr>
              <a:t>http://www.cs.sfu.ca/CourseCentral/456/jpei/web%20slides/L06%20-%20Text%20statistics.pdf</a:t>
            </a:r>
            <a:r>
              <a:rPr lang="en-US" sz="2300"/>
              <a:t> </a:t>
            </a:r>
          </a:p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486C-FFF0-48C9-B071-33C46789583C}" type="slidenum">
              <a:rPr lang="nl-NL" altLang="en-US" smtClean="0"/>
              <a:pPr/>
              <a:t>22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87048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Slide 29: Bij al de punten zijn uitzonderingen te bedenken, word order is enigszins relevant als je ngrams gebruikt. Punctuation kan zeer relevant zijn in tweets. Je kunt sentence/paragraph borders relevant maken als je een sentence/paragraaf beschouwt als document. (Wellicht zit hier een opdracht/tentamenvraag in?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F3D7E-3B35-4228-B8F6-ADD7A76DFE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5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ＭＳ Ｐゴシック" charset="-128"/>
                <a:cs typeface="ＭＳ Ｐゴシック" charset="-128"/>
              </a:rPr>
              <a:t>Zipf's</a:t>
            </a:r>
            <a:r>
              <a:rPr lang="en-US" dirty="0">
                <a:ea typeface="ＭＳ Ｐゴシック" charset="-128"/>
                <a:cs typeface="ＭＳ Ｐゴシック" charset="-128"/>
              </a:rPr>
              <a:t> law states that given some natural language corpus, the frequency of any word is inversely proportional to its rank in the frequency table.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In other words: the most frequent word will occur twice as often as the second most frequent word, three times as often as the third most frequent word,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486C-FFF0-48C9-B071-33C46789583C}" type="slidenum">
              <a:rPr lang="nl-NL" altLang="en-US" smtClean="0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4511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Who can define precision, recall and accuracy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3486C-FFF0-48C9-B071-33C46789583C}" type="slidenum">
              <a:rPr lang="nl-NL" altLang="en-US" smtClean="0"/>
              <a:pPr/>
              <a:t>31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6511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D4355-5131-FC4D-BFCA-356C89C90FDC}" type="datetime1"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7400" y="5486400"/>
            <a:ext cx="2895600" cy="762000"/>
          </a:xfrm>
        </p:spPr>
        <p:txBody>
          <a:bodyPr anchor="t" anchorCtr="0"/>
          <a:lstStyle>
            <a:lvl1pPr algn="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Suzan Verberne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2D9B57A-413F-4497-9CED-33400418B65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36125" y="3148493"/>
            <a:ext cx="6766560" cy="207772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6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0887-BA8A-BC4A-BE7F-81071F54C494}" type="datetime1">
              <a:t>15/07/2020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A7BB8-FF62-AF42-8E9C-4E6083898D94}" type="datetime1">
              <a:t>15/07/2020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1">
              <a:lumMod val="95000"/>
            </a:schemeClr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FBD2-CDF5-9442-A913-92709C707BE4}" type="datetime1">
              <a:t>15/07/2020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>
            <a:normAutofit/>
          </a:bodyPr>
          <a:lstStyle>
            <a:lvl1pPr algn="ctr"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824" y="3962400"/>
            <a:ext cx="3707166" cy="22860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11350"/>
            <a:ext cx="8077200" cy="1898650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E63D2-0CDE-644A-938B-D26D40F3B713}" type="datetime1"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495800" y="4038600"/>
            <a:ext cx="4114800" cy="21336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/>
            </a:lvl1pPr>
            <a:lvl2pPr marL="2286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  <a:lvl4pPr marL="685800" indent="0">
              <a:buFontTx/>
              <a:buNone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727257" y="4076700"/>
            <a:ext cx="3464300" cy="2057400"/>
          </a:xfr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8417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90AB-78E4-EE47-B655-CCA53A12FEC4}" type="datetime1">
              <a:t>15/07/2020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 hasCustomPrompt="1"/>
          </p:nvPr>
        </p:nvSpPr>
        <p:spPr>
          <a:xfrm>
            <a:off x="457200" y="1752601"/>
            <a:ext cx="8229600" cy="3657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media file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86400"/>
            <a:ext cx="8229600" cy="53340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add video caption</a:t>
            </a:r>
          </a:p>
        </p:txBody>
      </p:sp>
    </p:spTree>
    <p:extLst>
      <p:ext uri="{BB962C8B-B14F-4D97-AF65-F5344CB8AC3E}">
        <p14:creationId xmlns:p14="http://schemas.microsoft.com/office/powerpoint/2010/main" val="98859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2A8BA-3C33-0542-9DF4-B603F1356BDA}" type="datetime1">
              <a:t>15/07/2020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63880" y="304800"/>
            <a:ext cx="4846320" cy="381000"/>
          </a:xfrm>
        </p:spPr>
        <p:txBody>
          <a:bodyPr bIns="0" anchor="b" anchorCtr="0">
            <a:noAutofit/>
          </a:bodyPr>
          <a:lstStyle>
            <a:lvl1pPr marL="0" indent="0">
              <a:buNone/>
              <a:defRPr sz="2400" b="1" cap="all" baseline="0"/>
            </a:lvl1pPr>
            <a:lvl2pPr marL="228600" indent="0">
              <a:buNone/>
              <a:defRPr sz="2400" b="1"/>
            </a:lvl2pPr>
            <a:lvl3pPr marL="457200" indent="0">
              <a:buNone/>
              <a:defRPr sz="2400" b="1"/>
            </a:lvl3pPr>
            <a:lvl4pPr marL="685800" indent="0">
              <a:buNone/>
              <a:defRPr sz="2400" b="1"/>
            </a:lvl4pPr>
            <a:lvl5pPr marL="914400" indent="0">
              <a:buNone/>
              <a:defRPr sz="2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63880" y="701040"/>
            <a:ext cx="4846320" cy="685800"/>
          </a:xfrm>
        </p:spPr>
        <p:txBody>
          <a:bodyPr t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5867400" y="533400"/>
            <a:ext cx="2438400" cy="2031326"/>
          </a:xfrm>
          <a:ln>
            <a:solidFill>
              <a:schemeClr val="bg1"/>
            </a:solidFill>
          </a:ln>
        </p:spPr>
        <p:txBody>
          <a:bodyPr tIns="9144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[Click to insert Logo / Brand Image]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2819401"/>
            <a:ext cx="5257800" cy="3505199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[insert your bio or company information]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76690" y="1642472"/>
            <a:ext cx="2483254" cy="3234328"/>
          </a:xfrm>
          <a:ln w="228600" cap="sq" cmpd="sng">
            <a:noFill/>
            <a:miter lim="800000"/>
          </a:ln>
        </p:spPr>
        <p:txBody>
          <a:bodyPr tIns="27432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[Click icon to insert photo]</a:t>
            </a:r>
          </a:p>
        </p:txBody>
      </p:sp>
    </p:spTree>
    <p:extLst>
      <p:ext uri="{BB962C8B-B14F-4D97-AF65-F5344CB8AC3E}">
        <p14:creationId xmlns:p14="http://schemas.microsoft.com/office/powerpoint/2010/main" val="1945366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1 zonder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3pPr>
            <a:lvl4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4pPr>
            <a:lvl5pPr marL="0" indent="0">
              <a:buFont typeface="Arial"/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1112988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32892" y="1265213"/>
            <a:ext cx="3797338" cy="430172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83387" y="1265213"/>
            <a:ext cx="3797338" cy="430172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A496A-0C7F-48C1-863E-B2B1606F9D04}" type="slidenum">
              <a:rPr lang="nl-NL">
                <a:latin typeface="Arial"/>
              </a:rPr>
              <a:pPr>
                <a:defRPr/>
              </a:pPr>
              <a:t>‹#›</a:t>
            </a:fld>
            <a:endParaRPr lang="nl-NL" dirty="0">
              <a:latin typeface="Arial"/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latin typeface="Arial"/>
              </a:rPr>
              <a:t>Suzan Verberne 2020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74DBB-4259-1E41-B4DD-0343F91C2006}" type="datetime1">
              <a:t>15/07/2020</a:t>
            </a:fld>
            <a:endParaRPr lang="nl-NL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116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2890" y="1265213"/>
            <a:ext cx="7847833" cy="4301725"/>
          </a:xfrm>
        </p:spPr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755238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632890" y="1265213"/>
            <a:ext cx="7847833" cy="43017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EFEAA-05AD-41CD-9FF4-95EB8D9C6211}" type="slidenum">
              <a:rPr lang="nl-NL">
                <a:latin typeface="Arial"/>
              </a:rPr>
              <a:pPr>
                <a:defRPr/>
              </a:pPr>
              <a:t>‹#›</a:t>
            </a:fld>
            <a:endParaRPr lang="nl-NL" dirty="0">
              <a:latin typeface="Arial"/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latin typeface="Arial"/>
              </a:rPr>
              <a:t>Suzan Verberne 2020</a:t>
            </a:r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B5C7F-E6DB-A143-AC15-0BFE695A8EB3}" type="datetime1">
              <a:t>15/07/2020</a:t>
            </a:fld>
            <a:endParaRPr lang="nl-NL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83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C9FA3-936C-404C-84CF-FD220BE13893}" type="datetime1"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FB4-4EF8-46FE-AED1-5F1F018D3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331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7415" y="1052736"/>
            <a:ext cx="7664860" cy="1656184"/>
          </a:xfrm>
        </p:spPr>
        <p:txBody>
          <a:bodyPr/>
          <a:lstStyle>
            <a:lvl1pPr algn="l">
              <a:defRPr sz="4048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17415" y="3934610"/>
            <a:ext cx="5186043" cy="393700"/>
          </a:xfrm>
        </p:spPr>
        <p:txBody>
          <a:bodyPr anchor="ctr">
            <a:normAutofit/>
          </a:bodyPr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44" y="4888656"/>
            <a:ext cx="196522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59758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799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15-07-2020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9144003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8" y="6543376"/>
            <a:ext cx="2690161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4572000" y="6453336"/>
            <a:ext cx="457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6341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5132307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799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1799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25323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745346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9269725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594197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5" y="1252539"/>
            <a:ext cx="244356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75313"/>
      </p:ext>
    </p:extLst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419238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680438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2649325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73621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2275080"/>
      </p:ext>
    </p:extLst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03339" y="1252539"/>
            <a:ext cx="853721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9661801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820408" y="1252539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820408" y="3751624"/>
            <a:ext cx="202025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827275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303339" y="1252836"/>
            <a:ext cx="4192826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202025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820082" y="1252538"/>
            <a:ext cx="202025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273247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4786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3400" y="278166"/>
            <a:ext cx="83362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467" y="372862"/>
            <a:ext cx="8127916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4" y="408372"/>
            <a:ext cx="6778625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399"/>
            <a:ext cx="8229600" cy="4267201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565A2-7D77-584C-9D68-FA25FF1DAD27}" type="datetime1"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700" y="132346"/>
            <a:ext cx="1847088" cy="178308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none"/>
        </p:style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940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0720414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17415" y="1052736"/>
            <a:ext cx="7664860" cy="1656184"/>
          </a:xfrm>
        </p:spPr>
        <p:txBody>
          <a:bodyPr/>
          <a:lstStyle>
            <a:lvl1pPr algn="l">
              <a:defRPr sz="4048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44" y="4888656"/>
            <a:ext cx="196522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2" y="-1"/>
            <a:ext cx="9144003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8" y="6543376"/>
            <a:ext cx="2690161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4572000" y="6453336"/>
            <a:ext cx="4572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75549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5DE5-B32F-8E47-888D-A001E64C9C9A}" type="datetime1">
              <a:t>15/07/2020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8229600" cy="2971801"/>
          </a:xfrm>
        </p:spPr>
        <p:txBody>
          <a:bodyPr/>
          <a:lstStyle>
            <a:lvl1pPr marL="228600" indent="-228600">
              <a:defRPr sz="2200">
                <a:solidFill>
                  <a:schemeClr val="tx1"/>
                </a:solidFill>
              </a:defRPr>
            </a:lvl1pPr>
            <a:lvl2pPr marL="457200" indent="-228600">
              <a:defRPr sz="2000">
                <a:solidFill>
                  <a:schemeClr val="tx1"/>
                </a:solidFill>
              </a:defRPr>
            </a:lvl2pPr>
            <a:lvl3pPr marL="685800" indent="-228600">
              <a:defRPr sz="1800">
                <a:solidFill>
                  <a:schemeClr val="tx1"/>
                </a:solidFill>
              </a:defRPr>
            </a:lvl3pPr>
            <a:lvl4pPr marL="914400" indent="-228600">
              <a:defRPr sz="1600">
                <a:solidFill>
                  <a:schemeClr val="tx1"/>
                </a:solidFill>
              </a:defRPr>
            </a:lvl4pPr>
            <a:lvl5pPr marL="1143000" indent="-228600"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648200"/>
            <a:ext cx="8229600" cy="1676400"/>
          </a:xfrm>
        </p:spPr>
        <p:txBody>
          <a:bodyPr/>
          <a:lstStyle>
            <a:lvl1pPr marL="228600">
              <a:defRPr sz="2200">
                <a:solidFill>
                  <a:schemeClr val="tx1"/>
                </a:solidFill>
              </a:defRPr>
            </a:lvl1pPr>
            <a:lvl2pPr marL="457200">
              <a:defRPr sz="2000">
                <a:solidFill>
                  <a:schemeClr val="tx1"/>
                </a:solidFill>
              </a:defRPr>
            </a:lvl2pPr>
            <a:lvl3pPr marL="685800">
              <a:defRPr sz="1800">
                <a:solidFill>
                  <a:schemeClr val="tx1"/>
                </a:solidFill>
              </a:defRPr>
            </a:lvl3pPr>
            <a:lvl4pPr marL="914400" indent="-228600">
              <a:defRPr sz="1600">
                <a:solidFill>
                  <a:schemeClr val="tx1"/>
                </a:solidFill>
              </a:defRPr>
            </a:lvl4pPr>
            <a:lvl5pPr marL="1143000" indent="-228600"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28F4-8197-F442-9F40-C8611E9FCDA0}" type="datetime1">
              <a:t>15/07/2020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9600" y="278166"/>
            <a:ext cx="826008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9763" y="372862"/>
            <a:ext cx="80536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2971801"/>
          </a:xfrm>
        </p:spPr>
        <p:txBody>
          <a:bodyPr/>
          <a:lstStyle>
            <a:lvl1pPr marL="228600" indent="-228600"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1pPr>
            <a:lvl2pPr marL="4572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6858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9144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  <a:lvl6pPr marL="1371600" indent="-228600"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6002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828800" indent="-228600">
              <a:buClr>
                <a:schemeClr val="accent1"/>
              </a:buClr>
              <a:buFont typeface="Wingdings" pitchFamily="2" charset="2"/>
              <a:buChar char="Ø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2057400" indent="-228600">
              <a:buClr>
                <a:schemeClr val="accent1"/>
              </a:buClr>
              <a:buFont typeface="Wingdings" pitchFamily="2" charset="2"/>
              <a:buChar char="Ø"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408372"/>
            <a:ext cx="6778625" cy="10394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FE03-BAA1-1747-9647-D0CF4628C565}" type="datetime1"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57200" y="4648200"/>
            <a:ext cx="8229600" cy="1676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4700" y="132346"/>
            <a:ext cx="1847088" cy="178308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none"/>
        </p:style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65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 marL="228600">
              <a:defRPr sz="2200"/>
            </a:lvl1pPr>
            <a:lvl2pPr marL="457200">
              <a:defRPr sz="2000"/>
            </a:lvl2pPr>
            <a:lvl3pPr marL="685800">
              <a:defRPr sz="1800"/>
            </a:lvl3pPr>
            <a:lvl4pPr marL="914400">
              <a:defRPr sz="1600"/>
            </a:lvl4pPr>
            <a:lvl5pPr marL="1143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 marL="228600">
              <a:defRPr sz="2200"/>
            </a:lvl1pPr>
            <a:lvl2pPr marL="457200">
              <a:defRPr sz="2000"/>
            </a:lvl2pPr>
            <a:lvl3pPr marL="685800">
              <a:defRPr sz="1800"/>
            </a:lvl3pPr>
            <a:lvl4pPr marL="914400">
              <a:defRPr sz="1600"/>
            </a:lvl4pPr>
            <a:lvl5pPr marL="1143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45B71-F3B7-8C44-819A-9C63DBC5CF71}" type="datetime1">
              <a:t>15/07/2020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F2E83-40B8-8F41-9C06-8B23809AEE29}" type="datetime1">
              <a:t>15/07/2020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4A59-8674-FC4B-8237-DB2421232A88}" type="datetime1">
              <a:t>15/07/2020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533400"/>
            <a:ext cx="8229600" cy="5715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168436" y="23936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  <a:p>
            <a:pPr lvl="6"/>
            <a:r>
              <a:rPr lang="en-GB" noProof="0"/>
              <a:t>Seventh level</a:t>
            </a:r>
          </a:p>
          <a:p>
            <a:pPr lvl="7"/>
            <a:r>
              <a:rPr lang="en-GB" noProof="0"/>
              <a:t>Eighth level</a:t>
            </a:r>
          </a:p>
          <a:p>
            <a:pPr lvl="8"/>
            <a:r>
              <a:rPr lang="en-GB" noProof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7491B6E-AFE3-9D4A-8DC5-FE4D995F36CF}" type="datetime1">
              <a:t>15/07/2020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Suzan Verberne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pic>
        <p:nvPicPr>
          <p:cNvPr id="12" name="Picture 11" descr="logo_LeidenUniv.jpg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16644" r="9987" b="16205"/>
          <a:stretch/>
        </p:blipFill>
        <p:spPr>
          <a:xfrm>
            <a:off x="0" y="6247427"/>
            <a:ext cx="1313384" cy="6105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63" r:id="rId2"/>
    <p:sldLayoutId id="2147483843" r:id="rId3"/>
    <p:sldLayoutId id="2147483832" r:id="rId4"/>
    <p:sldLayoutId id="2147483833" r:id="rId5"/>
    <p:sldLayoutId id="2147483845" r:id="rId6"/>
    <p:sldLayoutId id="2147483834" r:id="rId7"/>
    <p:sldLayoutId id="2147483835" r:id="rId8"/>
    <p:sldLayoutId id="2147483842" r:id="rId9"/>
    <p:sldLayoutId id="2147483836" r:id="rId10"/>
    <p:sldLayoutId id="2147483837" r:id="rId11"/>
    <p:sldLayoutId id="2147483838" r:id="rId12"/>
    <p:sldLayoutId id="2147483848" r:id="rId13"/>
    <p:sldLayoutId id="2147483847" r:id="rId14"/>
    <p:sldLayoutId id="2147483841" r:id="rId15"/>
    <p:sldLayoutId id="2147483865" r:id="rId16"/>
    <p:sldLayoutId id="2147483866" r:id="rId17"/>
    <p:sldLayoutId id="2147483867" r:id="rId18"/>
    <p:sldLayoutId id="2147483868" r:id="rId1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spcBef>
          <a:spcPts val="1800"/>
        </a:spcBef>
        <a:buClr>
          <a:schemeClr val="accent1"/>
        </a:buClr>
        <a:buFont typeface="Wingdings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396875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347663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1000"/>
        </a:spcBef>
        <a:buClr>
          <a:schemeClr val="accent1"/>
        </a:buClr>
        <a:buFont typeface="Wingdings" pitchFamily="2" charset="2"/>
        <a:buChar char="Ø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03339" y="404664"/>
            <a:ext cx="8537321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03339" y="1252836"/>
            <a:ext cx="8537321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349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9" y="6543376"/>
            <a:ext cx="2690161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846023" y="6473106"/>
            <a:ext cx="20575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44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hf hdr="0" ftr="0" dt="0"/>
  <p:txStyles>
    <p:titleStyle>
      <a:lvl1pPr algn="l" defTabSz="685434" rtl="0" eaLnBrk="1" latinLnBrk="0" hangingPunct="1">
        <a:spcBef>
          <a:spcPct val="0"/>
        </a:spcBef>
        <a:buNone/>
        <a:defRPr sz="2998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349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199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349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199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199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349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nlpprogres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mr.liacs.nl/TM.html" TargetMode="External"/><Relationship Id="rId2" Type="http://schemas.openxmlformats.org/officeDocument/2006/relationships/hyperlink" Target="https://github.com/dccuchile/CC6205/" TargetMode="Externa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ity_president%23University_president" TargetMode="External"/><Relationship Id="rId7" Type="http://schemas.openxmlformats.org/officeDocument/2006/relationships/hyperlink" Target="https://en.wikipedia.org/wiki/Private_law" TargetMode="External"/><Relationship Id="rId2" Type="http://schemas.openxmlformats.org/officeDocument/2006/relationships/hyperlink" Target="https://en.wikipedia.org/wiki/Rector_(academi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arel_Stolker%23cite_note-1" TargetMode="External"/><Relationship Id="rId5" Type="http://schemas.openxmlformats.org/officeDocument/2006/relationships/hyperlink" Target="https://en.wikipedia.org/wiki/Paul_F._van_der_Heijden" TargetMode="External"/><Relationship Id="rId4" Type="http://schemas.openxmlformats.org/officeDocument/2006/relationships/hyperlink" Target="https://en.wikipedia.org/wiki/Leiden_Universit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CC88AA-7B54-1440-BD82-A18E88AE2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: </a:t>
            </a:r>
          </a:p>
          <a:p>
            <a:endParaRPr lang="nl-N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3CCABE1-8657-2142-A3C5-CB75EFA5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Computational Linguistics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E08C451-058A-E74E-B505-804DC2AB20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Lecture 1.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434"/>
            <a:fld id="{5EE7099E-8998-4851-915A-4F4831808297}" type="slidenum">
              <a:rPr lang="nl-NL">
                <a:solidFill>
                  <a:srgbClr val="FFFFFF"/>
                </a:solidFill>
                <a:latin typeface="Century Gothic" panose="020F0302020204030204"/>
              </a:rPr>
              <a:pPr defTabSz="685434"/>
              <a:t>1</a:t>
            </a:fld>
            <a:endParaRPr lang="nl-NL">
              <a:solidFill>
                <a:srgbClr val="FFFFFF"/>
              </a:solidFill>
              <a:latin typeface="Century Gothic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7223817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Text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Text mining: </a:t>
            </a:r>
            <a:r>
              <a:rPr lang="en-US" dirty="0"/>
              <a:t>Automatic extraction of knowledge from text</a:t>
            </a:r>
          </a:p>
          <a:p>
            <a:r>
              <a:rPr lang="en-US" dirty="0"/>
              <a:t>Text = unstructured</a:t>
            </a:r>
          </a:p>
          <a:p>
            <a:r>
              <a:rPr lang="en-US" dirty="0"/>
              <a:t>Knowledge = structured</a:t>
            </a:r>
            <a:br>
              <a:rPr lang="en-US" dirty="0"/>
            </a:br>
            <a:endParaRPr lang="en-US" dirty="0"/>
          </a:p>
          <a:p>
            <a:endParaRPr lang="en-GB" dirty="0">
              <a:sym typeface="Wingdings"/>
            </a:endParaRPr>
          </a:p>
        </p:txBody>
      </p:sp>
      <p:pic>
        <p:nvPicPr>
          <p:cNvPr id="5" name="Picture 4" descr="Screen Shot 2018-09-03 at 11.5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479140"/>
            <a:ext cx="4978400" cy="3820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6248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Zhai &amp; Massung, fig 1.2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45753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and data mining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mining is a form of data mining</a:t>
            </a:r>
          </a:p>
          <a:p>
            <a:r>
              <a:rPr lang="en-US" dirty="0"/>
              <a:t>Many of the learning methods are similar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But text data is unstructured</a:t>
            </a:r>
          </a:p>
          <a:p>
            <a:r>
              <a:rPr lang="en-US" dirty="0"/>
              <a:t>And requires text-specific processing</a:t>
            </a:r>
          </a:p>
          <a:p>
            <a:r>
              <a:rPr lang="en-US" dirty="0"/>
              <a:t>We will see the specifics of text data later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8195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Mining and Information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610600" cy="4221163"/>
          </a:xfrm>
        </p:spPr>
        <p:txBody>
          <a:bodyPr>
            <a:normAutofit/>
          </a:bodyPr>
          <a:lstStyle/>
          <a:p>
            <a:r>
              <a:rPr lang="en-US" dirty="0"/>
              <a:t>Text Mining (TM) and Information Retrieval (IR) are related disciplines</a:t>
            </a:r>
          </a:p>
          <a:p>
            <a:r>
              <a:rPr lang="en-US" dirty="0"/>
              <a:t>In many applications,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IR is the first step of the TM process</a:t>
            </a:r>
          </a:p>
          <a:p>
            <a:r>
              <a:rPr lang="en-US" dirty="0"/>
              <a:t>First retrieve documents (IR), then extract and structure the relevant information</a:t>
            </a:r>
          </a:p>
          <a:p>
            <a:endParaRPr lang="en-US" dirty="0"/>
          </a:p>
        </p:txBody>
      </p:sp>
      <p:pic>
        <p:nvPicPr>
          <p:cNvPr id="6" name="Picture 5" descr="Screen Shot 2018-08-29 at 17.4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400"/>
            <a:ext cx="9144000" cy="2406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000" y="5943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Zhai &amp; Massung, fig 1.1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4276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mining as advanced 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pic>
        <p:nvPicPr>
          <p:cNvPr id="5" name="Picture 4" descr="PF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561"/>
            <a:ext cx="9144000" cy="47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Mining and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6248400" cy="4221163"/>
          </a:xfrm>
        </p:spPr>
        <p:txBody>
          <a:bodyPr/>
          <a:lstStyle/>
          <a:p>
            <a:r>
              <a:rPr lang="en-GB"/>
              <a:t>NLP = Natural Language Processing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Text Mining applications use NLP methods for information extraction </a:t>
            </a:r>
          </a:p>
          <a:p>
            <a:r>
              <a:rPr lang="en-GB"/>
              <a:t>NLP is a large and active research field</a:t>
            </a:r>
          </a:p>
          <a:p>
            <a:r>
              <a:rPr lang="en-GB"/>
              <a:t>Not all NLP tasks are TM tasks</a:t>
            </a:r>
          </a:p>
          <a:p>
            <a:pPr lvl="1"/>
            <a:r>
              <a:rPr lang="en-GB"/>
              <a:t>e.g. Machine translation, Speech recognition</a:t>
            </a:r>
          </a:p>
          <a:p>
            <a:r>
              <a:rPr lang="en-GB"/>
              <a:t>Check </a:t>
            </a:r>
            <a:r>
              <a:rPr lang="en-GB">
                <a:hlinkClick r:id="rId2"/>
              </a:rPr>
              <a:t>http://nlpprogress.com/</a:t>
            </a:r>
            <a:r>
              <a:rPr lang="en-GB"/>
              <a:t> for an overview of NLP tasks and the state-of-the-art methods for each task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pic>
        <p:nvPicPr>
          <p:cNvPr id="6" name="Picture 5" descr="Screenshot 2019-08-28 at 12.14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0"/>
            <a:ext cx="192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4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text mining pipelinE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905000"/>
            <a:ext cx="4495800" cy="4221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 TM problem: discover side effects for hypertension medications 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 dirty="0"/>
              <a:t>IR: retrieve documents (health records, forum posts) that mention hypertension medication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 dirty="0"/>
              <a:t>Pre-processing: Split the documents in sections, sentences, words. Clean from noise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 dirty="0"/>
              <a:t>NLP: extract the medication names and side effects</a:t>
            </a:r>
          </a:p>
          <a:p>
            <a:endParaRPr lang="en-US" dirty="0"/>
          </a:p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63397397"/>
              </p:ext>
            </p:extLst>
          </p:nvPr>
        </p:nvGraphicFramePr>
        <p:xfrm>
          <a:off x="-228600" y="1981200"/>
          <a:ext cx="5410200" cy="3672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03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Text processing tasks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Roughly, we distinguish three types of text mining tasks: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Text classification/clustering</a:t>
            </a:r>
            <a:r>
              <a:rPr lang="en-GB"/>
              <a:t>: assign a category or cluster per document</a:t>
            </a:r>
          </a:p>
          <a:p>
            <a:pPr lvl="2"/>
            <a:r>
              <a:rPr lang="en-GB"/>
              <a:t>the ‘document’ can be any text type (newspaper article, tweet, e-mail, text message, patent, </a:t>
            </a:r>
            <a:r>
              <a:rPr lang="mr-IN"/>
              <a:t>…</a:t>
            </a:r>
            <a:r>
              <a:rPr lang="en-GB"/>
              <a:t>)</a:t>
            </a:r>
          </a:p>
          <a:p>
            <a:pPr lvl="2"/>
            <a:r>
              <a:rPr lang="en-GB"/>
              <a:t>the ‘category’ can be any type of label (topic, relevance indicator, author, sentiment, </a:t>
            </a:r>
            <a:r>
              <a:rPr lang="mr-IN"/>
              <a:t>…</a:t>
            </a:r>
            <a:r>
              <a:rPr lang="en-US"/>
              <a:t>)</a:t>
            </a:r>
            <a:endParaRPr lang="en-GB">
              <a:solidFill>
                <a:srgbClr val="3477B2"/>
              </a:solidFill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GB">
                <a:solidFill>
                  <a:srgbClr val="3477B2"/>
                </a:solidFill>
              </a:rPr>
              <a:t>Sequence labelling</a:t>
            </a:r>
            <a:r>
              <a:rPr lang="en-GB"/>
              <a:t>: assign a category per word in a text</a:t>
            </a:r>
          </a:p>
          <a:p>
            <a:pPr lvl="2"/>
            <a:r>
              <a:rPr lang="en-GB"/>
              <a:t>e.g. label the person names, dates and places in a text (named entity recognition)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GB">
                <a:solidFill>
                  <a:srgbClr val="3477B2"/>
                </a:solidFill>
              </a:rPr>
              <a:t>Text-to-text generation</a:t>
            </a:r>
            <a:r>
              <a:rPr lang="en-GB"/>
              <a:t>: input is text, output is text</a:t>
            </a:r>
          </a:p>
          <a:p>
            <a:pPr lvl="2"/>
            <a:r>
              <a:rPr lang="en-GB"/>
              <a:t>summarization, translation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387390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/>
              <a:t>Text classification</a:t>
            </a:r>
          </a:p>
          <a:p>
            <a:pPr marL="457200" indent="-457200">
              <a:buFont typeface="+mj-lt"/>
              <a:buAutoNum type="arabicPeriod"/>
            </a:pPr>
            <a:endParaRPr lang="en-GB"/>
          </a:p>
          <a:p>
            <a:pPr marL="457200" indent="-457200">
              <a:buFont typeface="+mj-lt"/>
              <a:buAutoNum type="arabicPeriod"/>
            </a:pPr>
            <a:endParaRPr lang="en-GB"/>
          </a:p>
          <a:p>
            <a:pPr marL="457200" indent="-457200">
              <a:buFont typeface="+mj-lt"/>
              <a:buAutoNum type="arabicPeriod"/>
            </a:pPr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Named entity recognition</a:t>
            </a:r>
            <a:br>
              <a:rPr lang="en-GB"/>
            </a:br>
            <a:r>
              <a:rPr lang="en-GB"/>
              <a:t>(= sequence labelling)</a:t>
            </a:r>
          </a:p>
          <a:p>
            <a:pPr marL="457200" indent="-457200">
              <a:buFont typeface="+mj-lt"/>
              <a:buAutoNum type="arabicPeriod"/>
            </a:pPr>
            <a:endParaRPr lang="en-GB"/>
          </a:p>
          <a:p>
            <a:pPr marL="457200" indent="-457200">
              <a:buFont typeface="+mj-lt"/>
              <a:buAutoNum type="arabicPeriod"/>
            </a:pPr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Summarization</a:t>
            </a:r>
            <a:br>
              <a:rPr lang="en-GB"/>
            </a:br>
            <a:r>
              <a:rPr lang="en-GB"/>
              <a:t>(= sequence-to-sequence)</a:t>
            </a:r>
          </a:p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28600"/>
            <a:ext cx="3962400" cy="20378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564" b="15799"/>
          <a:stretch/>
        </p:blipFill>
        <p:spPr>
          <a:xfrm>
            <a:off x="4419600" y="2438400"/>
            <a:ext cx="4584700" cy="1915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495800"/>
            <a:ext cx="3735607" cy="1993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126136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of text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62261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Text data is unstructured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 at best semi-structured:</a:t>
            </a:r>
          </a:p>
          <a:p>
            <a:pPr lvl="1"/>
            <a:r>
              <a:rPr lang="en-GB" sz="1800" dirty="0">
                <a:latin typeface="Courier New"/>
                <a:cs typeface="Courier New"/>
              </a:rPr>
              <a:t>PHYSICAL EXAMINATION:  On physical examination, her blood pressure was 104/73, pulse 79.  In general, she was a woman in no acute distress.  HEENT:  </a:t>
            </a:r>
            <a:r>
              <a:rPr lang="en-GB" sz="1800" dirty="0" err="1">
                <a:latin typeface="Courier New"/>
                <a:cs typeface="Courier New"/>
              </a:rPr>
              <a:t>Nonicteric</a:t>
            </a:r>
            <a:r>
              <a:rPr lang="en-GB" sz="1800" dirty="0">
                <a:latin typeface="Courier New"/>
                <a:cs typeface="Courier New"/>
              </a:rPr>
              <a:t>.  Pupils are equal, round, and reactive to light.  </a:t>
            </a:r>
            <a:r>
              <a:rPr lang="en-GB" sz="1800" dirty="0" err="1">
                <a:latin typeface="Courier New"/>
                <a:cs typeface="Courier New"/>
              </a:rPr>
              <a:t>Extraocular</a:t>
            </a:r>
            <a:r>
              <a:rPr lang="en-GB" sz="1800" dirty="0">
                <a:latin typeface="Courier New"/>
                <a:cs typeface="Courier New"/>
              </a:rPr>
              <a:t> movements are full.  Pharynx is benign.  Tongue midline. Neck is supple.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t="40236" r="27149" b="35510"/>
          <a:stretch/>
        </p:blipFill>
        <p:spPr bwMode="auto">
          <a:xfrm>
            <a:off x="932021" y="4223175"/>
            <a:ext cx="7602379" cy="20252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9504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8AB9-405A-094A-80F1-500FE44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Sources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ACB04-3DFA-8942-9F94-6DAEBAEB8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/>
              <a:t>Slides from:</a:t>
            </a:r>
          </a:p>
          <a:p>
            <a:pPr lvl="1"/>
            <a:r>
              <a:rPr lang="en-GB"/>
              <a:t>Felipe Bravo-Marquez: </a:t>
            </a:r>
            <a:r>
              <a:rPr lang="en-GB" u="sng">
                <a:hlinkClick r:id="rId2"/>
              </a:rPr>
              <a:t>https://github.com/dccuchile/CC6205/</a:t>
            </a:r>
            <a:endParaRPr lang="en-GB" u="sng"/>
          </a:p>
          <a:p>
            <a:pPr lvl="1"/>
            <a:r>
              <a:rPr lang="en-GB"/>
              <a:t>Suzan Verberbe: </a:t>
            </a:r>
            <a:r>
              <a:rPr lang="en-GB">
                <a:hlinkClick r:id="rId3"/>
              </a:rPr>
              <a:t>http://tmr.liacs.nl/TM.html</a:t>
            </a:r>
            <a:r>
              <a:rPr lang="en-GB"/>
              <a:t> </a:t>
            </a:r>
          </a:p>
          <a:p>
            <a:pPr lvl="1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A06E6-10DC-2148-BFC4-1E912635A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434"/>
            <a:fld id="{5EE7099E-8998-4851-915A-4F4831808297}" type="slidenum">
              <a:rPr lang="nl-NL">
                <a:solidFill>
                  <a:srgbClr val="FFFFFF"/>
                </a:solidFill>
                <a:latin typeface="Century Gothic" panose="020F0302020204030204"/>
              </a:rPr>
              <a:pPr defTabSz="685434"/>
              <a:t>2</a:t>
            </a:fld>
            <a:endParaRPr lang="nl-NL">
              <a:solidFill>
                <a:srgbClr val="FFFFFF"/>
              </a:solidFill>
              <a:latin typeface="Century Gothic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43529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Text data </a:t>
            </a:r>
            <a:r>
              <a:rPr lang="en-GB" dirty="0"/>
              <a:t>can be multi-lingual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Screen Shot 2016-08-02 at 10.45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" y="1099991"/>
            <a:ext cx="4359265" cy="55568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47921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Text data is noisy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Noisy encoding and typography might give challenges in processing</a:t>
            </a:r>
          </a:p>
          <a:p>
            <a:r>
              <a:rPr lang="en-US"/>
              <a:t>Noisy attributes: spelling errors, OCR errors</a:t>
            </a:r>
          </a:p>
          <a:p>
            <a:endParaRPr lang="en-US"/>
          </a:p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" t="35199" r="3687" b="7898"/>
          <a:stretch/>
        </p:blipFill>
        <p:spPr bwMode="auto">
          <a:xfrm>
            <a:off x="811959" y="2984099"/>
            <a:ext cx="6884241" cy="364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35915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Language is infinite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2895600" cy="4221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new document in your collection is likely to add new terms </a:t>
            </a:r>
            <a:r>
              <a:rPr lang="en-US" dirty="0">
                <a:sym typeface="Wingdings" panose="05000000000000000000" pitchFamily="2" charset="2"/>
              </a:rPr>
              <a:t> new dimensions</a:t>
            </a:r>
          </a:p>
          <a:p>
            <a:endParaRPr lang="en-GB" dirty="0"/>
          </a:p>
          <a:p>
            <a:r>
              <a:rPr lang="en-GB" dirty="0"/>
              <a:t>The number of new words will increase very rapidly when the corpus is small and would continue to increase indefinitely, but at a slower rate for larger corpus (</a:t>
            </a:r>
            <a:r>
              <a:rPr lang="en-GB" dirty="0">
                <a:solidFill>
                  <a:srgbClr val="3477B2"/>
                </a:solidFill>
              </a:rPr>
              <a:t>Heaps’ Law</a:t>
            </a:r>
            <a:r>
              <a:rPr lang="en-GB" dirty="0"/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t="18595" r="16330" b="7525"/>
          <a:stretch/>
        </p:blipFill>
        <p:spPr bwMode="auto">
          <a:xfrm>
            <a:off x="3655041" y="1981200"/>
            <a:ext cx="5488959" cy="380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7322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5. Text data is sparse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Important distinction here: </a:t>
            </a:r>
            <a:br>
              <a:rPr lang="en-GB"/>
            </a:br>
            <a:r>
              <a:rPr lang="en-GB"/>
              <a:t>Text as </a:t>
            </a:r>
            <a:r>
              <a:rPr lang="en-GB">
                <a:solidFill>
                  <a:srgbClr val="3477B2"/>
                </a:solidFill>
              </a:rPr>
              <a:t>classification object </a:t>
            </a:r>
            <a:r>
              <a:rPr lang="en-GB"/>
              <a:t>vs. text as </a:t>
            </a:r>
            <a:r>
              <a:rPr lang="en-GB">
                <a:solidFill>
                  <a:srgbClr val="3477B2"/>
                </a:solidFill>
              </a:rPr>
              <a:t>sequence</a:t>
            </a:r>
          </a:p>
          <a:p>
            <a:endParaRPr lang="en-GB"/>
          </a:p>
          <a:p>
            <a:pPr lvl="1"/>
            <a:r>
              <a:rPr lang="en-GB"/>
              <a:t>As classification object, text is sparse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26485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as classification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/>
              <a:t>When we are classifying documents (in topical categories, authors, sentiment labels, etc), we represent the text as a ‘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bag of words</a:t>
            </a:r>
            <a:r>
              <a:rPr lang="en-GB"/>
              <a:t>’</a:t>
            </a:r>
          </a:p>
          <a:p>
            <a:pPr lvl="1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32" t="11101" r="19928" b="24612"/>
          <a:stretch/>
        </p:blipFill>
        <p:spPr>
          <a:xfrm>
            <a:off x="1524000" y="2514600"/>
            <a:ext cx="6172200" cy="3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as classification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/>
              <a:t>Traditional Bag-of-words model:</a:t>
            </a:r>
          </a:p>
          <a:p>
            <a:pPr lvl="1"/>
            <a:r>
              <a:rPr lang="en-GB"/>
              <a:t>Word order is not relevant</a:t>
            </a:r>
          </a:p>
          <a:p>
            <a:pPr lvl="1"/>
            <a:r>
              <a:rPr lang="en-GB"/>
              <a:t>Punctuation is not relevant</a:t>
            </a:r>
          </a:p>
          <a:p>
            <a:pPr lvl="1"/>
            <a:r>
              <a:rPr lang="en-GB"/>
              <a:t>Sentence and paragraph borders are not relevant</a:t>
            </a:r>
          </a:p>
          <a:p>
            <a:pPr lvl="1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25" t="34423" r="6908" b="1048"/>
          <a:stretch/>
        </p:blipFill>
        <p:spPr>
          <a:xfrm>
            <a:off x="685800" y="3477974"/>
            <a:ext cx="8052935" cy="3364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5955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vector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534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as classification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/>
              <a:t>Typically, we use words as features in text classification</a:t>
            </a:r>
          </a:p>
          <a:p>
            <a:r>
              <a:rPr lang="en-GB"/>
              <a:t>Only a few of all words occur in a given document</a:t>
            </a:r>
          </a:p>
          <a:p>
            <a:r>
              <a:rPr lang="en-GB"/>
              <a:t>Hence, text vectors are </a:t>
            </a:r>
            <a:r>
              <a:rPr lang="en-GB">
                <a:solidFill>
                  <a:srgbClr val="3477B2"/>
                </a:solidFill>
              </a:rPr>
              <a:t>sparse vectors</a:t>
            </a:r>
          </a:p>
        </p:txBody>
      </p:sp>
      <p:pic>
        <p:nvPicPr>
          <p:cNvPr id="5" name="Picture 4" descr="Screen Shot 2018-03-20 at 09.00.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7"/>
          <a:stretch/>
        </p:blipFill>
        <p:spPr>
          <a:xfrm>
            <a:off x="304800" y="3429000"/>
            <a:ext cx="8686800" cy="317590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95264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ＭＳ Ｐゴシック" charset="-128"/>
                <a:cs typeface="ＭＳ Ｐゴシック" charset="-128"/>
              </a:rPr>
              <a:t>Zipf's</a:t>
            </a:r>
            <a:r>
              <a:rPr lang="en-US" dirty="0">
                <a:ea typeface="ＭＳ Ｐゴシック" charset="-128"/>
                <a:cs typeface="ＭＳ Ｐゴシック" charset="-128"/>
              </a:rPr>
              <a:t> law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text collection, the </a:t>
            </a:r>
            <a:r>
              <a:rPr lang="en-US" dirty="0">
                <a:solidFill>
                  <a:srgbClr val="3477B2"/>
                </a:solidFill>
              </a:rPr>
              <a:t>frequency of any word </a:t>
            </a:r>
            <a:r>
              <a:rPr lang="en-US" dirty="0"/>
              <a:t>is inversely proportional to its rank in the frequency table</a:t>
            </a:r>
          </a:p>
          <a:p>
            <a:r>
              <a:rPr lang="en-US" dirty="0"/>
              <a:t>In English, the top four most frequent words are about 10-15% of all word occurrences. The top 50 words are 35-40% of word occurrences. </a:t>
            </a:r>
          </a:p>
          <a:p>
            <a:endParaRPr lang="en-GB" kern="0" dirty="0"/>
          </a:p>
          <a:p>
            <a:endParaRPr lang="en-GB"/>
          </a:p>
        </p:txBody>
      </p:sp>
      <p:pic>
        <p:nvPicPr>
          <p:cNvPr id="66562" name="Picture 2" descr="http://www.rimmkaufman.com/content/mobydick.png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838200" y="3962400"/>
            <a:ext cx="3911032" cy="2736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 descr="Zipf_din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00" y="3962400"/>
            <a:ext cx="3495600" cy="2621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426625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5. Text data is sparse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Important distinction here: </a:t>
            </a:r>
            <a:br>
              <a:rPr lang="en-GB"/>
            </a:br>
            <a:r>
              <a:rPr lang="en-GB"/>
              <a:t>Text as </a:t>
            </a:r>
            <a:r>
              <a:rPr lang="en-GB">
                <a:solidFill>
                  <a:srgbClr val="3477B2"/>
                </a:solidFill>
              </a:rPr>
              <a:t>classification object </a:t>
            </a:r>
            <a:r>
              <a:rPr lang="en-GB"/>
              <a:t>vs. text as </a:t>
            </a:r>
            <a:r>
              <a:rPr lang="en-GB">
                <a:solidFill>
                  <a:srgbClr val="3477B2"/>
                </a:solidFill>
              </a:rPr>
              <a:t>sequence</a:t>
            </a:r>
          </a:p>
          <a:p>
            <a:endParaRPr lang="en-GB"/>
          </a:p>
          <a:p>
            <a:pPr lvl="1"/>
            <a:r>
              <a:rPr lang="en-GB"/>
              <a:t>As classification object, text is sparse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39554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Text as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If we want to </a:t>
            </a:r>
            <a:r>
              <a:rPr lang="en-GB">
                <a:solidFill>
                  <a:srgbClr val="3477B2"/>
                </a:solidFill>
              </a:rPr>
              <a:t>extract knowledge from text</a:t>
            </a:r>
            <a:r>
              <a:rPr lang="en-GB"/>
              <a:t>,</a:t>
            </a:r>
            <a:r>
              <a:rPr lang="en-GB">
                <a:solidFill>
                  <a:srgbClr val="3477B2"/>
                </a:solidFill>
              </a:rPr>
              <a:t> </a:t>
            </a:r>
            <a:r>
              <a:rPr lang="en-GB"/>
              <a:t>word order, punctuation and capitalisation do matter</a:t>
            </a:r>
          </a:p>
          <a:p>
            <a:r>
              <a:rPr lang="en-GB"/>
              <a:t>E.g. extract birth dates and birth places from text:</a:t>
            </a:r>
          </a:p>
          <a:p>
            <a:pPr marL="0" indent="0">
              <a:buNone/>
            </a:pPr>
            <a:endParaRPr lang="en-GB"/>
          </a:p>
          <a:p>
            <a:pPr marL="407988" lvl="2" indent="0">
              <a:buNone/>
            </a:pPr>
            <a:r>
              <a:rPr lang="en-GB" b="1"/>
              <a:t>Carel Jan Jozef Marie Stolker</a:t>
            </a:r>
            <a:r>
              <a:rPr lang="en-GB"/>
              <a:t> (Leiden, 23 June 1954) is a Dutch administrator and the </a:t>
            </a:r>
            <a:r>
              <a:rPr lang="en-GB">
                <a:hlinkClick r:id="rId2" tooltip="Rector (academia)"/>
              </a:rPr>
              <a:t>rector magnificus</a:t>
            </a:r>
            <a:r>
              <a:rPr lang="en-GB"/>
              <a:t> and </a:t>
            </a:r>
            <a:r>
              <a:rPr lang="en-GB">
                <a:hlinkClick r:id="rId3" tooltip="University president"/>
              </a:rPr>
              <a:t>president</a:t>
            </a:r>
            <a:r>
              <a:rPr lang="en-GB"/>
              <a:t> of </a:t>
            </a:r>
            <a:r>
              <a:rPr lang="en-GB">
                <a:hlinkClick r:id="rId4" tooltip="Leiden University"/>
              </a:rPr>
              <a:t>Leiden University</a:t>
            </a:r>
            <a:r>
              <a:rPr lang="en-GB"/>
              <a:t> as of February 2013. He is the successor of </a:t>
            </a:r>
            <a:r>
              <a:rPr lang="en-GB">
                <a:hlinkClick r:id="rId5" tooltip="Paul F. van der Heijden"/>
              </a:rPr>
              <a:t>Paul F. van der Heijden</a:t>
            </a:r>
            <a:r>
              <a:rPr lang="en-GB"/>
              <a:t>.</a:t>
            </a:r>
            <a:r>
              <a:rPr lang="en-GB" baseline="30000">
                <a:hlinkClick r:id="rId6"/>
              </a:rPr>
              <a:t>[1]</a:t>
            </a:r>
            <a:r>
              <a:rPr lang="en-GB"/>
              <a:t> Stolker is a professor of </a:t>
            </a:r>
            <a:r>
              <a:rPr lang="en-GB">
                <a:hlinkClick r:id="rId7" tooltip="Private law"/>
              </a:rPr>
              <a:t>private law</a:t>
            </a:r>
            <a:r>
              <a:rPr lang="en-GB"/>
              <a:t> and former dean of the Leiden University Law School (2005-2011). </a:t>
            </a:r>
          </a:p>
          <a:p>
            <a:pPr lvl="1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3877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Quick round (raise hands)</a:t>
            </a:r>
          </a:p>
          <a:p>
            <a:pPr lvl="1"/>
            <a:r>
              <a:rPr lang="en-GB" dirty="0"/>
              <a:t>Who has taken a course in Data Mining or Machine Learning?</a:t>
            </a:r>
          </a:p>
          <a:p>
            <a:pPr lvl="1"/>
            <a:r>
              <a:rPr lang="en-GB" dirty="0"/>
              <a:t>Who is has taken a course in Information Retrieval?</a:t>
            </a:r>
          </a:p>
          <a:p>
            <a:pPr lvl="1"/>
            <a:r>
              <a:rPr lang="en-GB" dirty="0"/>
              <a:t>Who can program in Python?</a:t>
            </a:r>
          </a:p>
          <a:p>
            <a:pPr lvl="1"/>
            <a:r>
              <a:rPr lang="en-GB" dirty="0"/>
              <a:t>Who knows what the vector space model is?</a:t>
            </a:r>
          </a:p>
          <a:p>
            <a:pPr lvl="1"/>
            <a:r>
              <a:rPr lang="en-GB"/>
              <a:t>Who could explain the difference between supervised and unsupervised learning?</a:t>
            </a:r>
          </a:p>
          <a:p>
            <a:pPr lvl="1"/>
            <a:r>
              <a:rPr lang="en-GB"/>
              <a:t>Who has experience with deep neural networks?</a:t>
            </a:r>
          </a:p>
          <a:p>
            <a:pPr lvl="1"/>
            <a:r>
              <a:rPr lang="en-GB"/>
              <a:t>Who knows what Precision and Recall is?</a:t>
            </a:r>
          </a:p>
          <a:p>
            <a:pPr lvl="1"/>
            <a:r>
              <a:rPr lang="en-GB"/>
              <a:t>Who knows what a noun phrase is?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C7F44-3B73-9649-B2AA-541F61A3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946"/>
            <a:ext cx="9144000" cy="56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353796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Evaluation of text mining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Evaluation of complete application (extrinsic evaluation): </a:t>
            </a:r>
          </a:p>
          <a:p>
            <a:pPr lvl="1"/>
            <a:r>
              <a:rPr lang="en-GB" dirty="0"/>
              <a:t>human vs. automatic</a:t>
            </a:r>
          </a:p>
          <a:p>
            <a:pPr lvl="1"/>
            <a:r>
              <a:rPr lang="en-GB" dirty="0"/>
              <a:t>are humans helped/satisfied by the results?</a:t>
            </a:r>
          </a:p>
          <a:p>
            <a:r>
              <a:rPr lang="en-GB" dirty="0"/>
              <a:t>Evaluation of the components (intrinsic evaluation): </a:t>
            </a:r>
            <a:br>
              <a:rPr lang="en-GB" dirty="0"/>
            </a:br>
            <a:r>
              <a:rPr lang="en-GB" dirty="0">
                <a:solidFill>
                  <a:srgbClr val="3477B2"/>
                </a:solidFill>
              </a:rPr>
              <a:t>ground truth labels </a:t>
            </a:r>
            <a:r>
              <a:rPr lang="en-GB" dirty="0"/>
              <a:t>needed</a:t>
            </a:r>
          </a:p>
          <a:p>
            <a:pPr lvl="1"/>
            <a:r>
              <a:rPr lang="en-GB" dirty="0"/>
              <a:t>Existing labels in the data</a:t>
            </a:r>
          </a:p>
          <a:p>
            <a:pPr lvl="1"/>
            <a:r>
              <a:rPr lang="en-GB" dirty="0"/>
              <a:t>Human-assigned labels in the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40005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Evaluation of text mining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Evaluation metrics:</a:t>
            </a:r>
          </a:p>
          <a:p>
            <a:pPr lvl="1"/>
            <a:r>
              <a:rPr lang="en-GB" dirty="0"/>
              <a:t>accuracy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r>
              <a:rPr lang="en-GB" dirty="0"/>
              <a:t>recall</a:t>
            </a:r>
          </a:p>
          <a:p>
            <a:endParaRPr lang="en-GB" dirty="0">
              <a:solidFill>
                <a:srgbClr val="3477B2"/>
              </a:solidFill>
            </a:endParaRPr>
          </a:p>
          <a:p>
            <a:r>
              <a:rPr lang="en-GB" dirty="0">
                <a:solidFill>
                  <a:srgbClr val="3477B2"/>
                </a:solidFill>
              </a:rPr>
              <a:t>precision</a:t>
            </a:r>
            <a:r>
              <a:rPr lang="en-GB" dirty="0"/>
              <a:t>: proportion of the assigned labels that are correct</a:t>
            </a:r>
          </a:p>
          <a:p>
            <a:r>
              <a:rPr lang="en-GB" dirty="0">
                <a:solidFill>
                  <a:srgbClr val="3477B2"/>
                </a:solidFill>
              </a:rPr>
              <a:t>recall</a:t>
            </a:r>
            <a:r>
              <a:rPr lang="en-GB" dirty="0"/>
              <a:t>: proportion of the relevant labels that were assigned</a:t>
            </a:r>
          </a:p>
          <a:p>
            <a:endParaRPr lang="en-GB" dirty="0"/>
          </a:p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386183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Precision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488" lvl="1" indent="0" defTabSz="92075">
              <a:buNone/>
            </a:pPr>
            <a:r>
              <a:rPr lang="en-GB"/>
              <a:t>A = set of labels </a:t>
            </a:r>
            <a:r>
              <a:rPr lang="en-GB">
                <a:solidFill>
                  <a:srgbClr val="3477B2"/>
                </a:solidFill>
              </a:rPr>
              <a:t>assigned</a:t>
            </a:r>
            <a:r>
              <a:rPr lang="en-GB"/>
              <a:t> by algorithm</a:t>
            </a:r>
          </a:p>
          <a:p>
            <a:pPr marL="90488" lvl="1" indent="0" defTabSz="92075">
              <a:buNone/>
            </a:pPr>
            <a:r>
              <a:rPr lang="en-GB"/>
              <a:t>T = set of </a:t>
            </a:r>
            <a:r>
              <a:rPr lang="en-GB">
                <a:solidFill>
                  <a:srgbClr val="3477B2"/>
                </a:solidFill>
              </a:rPr>
              <a:t>true</a:t>
            </a:r>
            <a:r>
              <a:rPr lang="en-GB"/>
              <a:t> labels</a:t>
            </a:r>
          </a:p>
          <a:p>
            <a:pPr marL="90488" lvl="1" indent="0" defTabSz="92075">
              <a:buNone/>
            </a:pPr>
            <a:endParaRPr lang="en-GB"/>
          </a:p>
          <a:p>
            <a:pPr marL="90488" lvl="1" indent="0" defTabSz="92075">
              <a:buNone/>
            </a:pPr>
            <a:endParaRPr lang="en-GB"/>
          </a:p>
          <a:p>
            <a:pPr marL="90488" lvl="1" indent="0" defTabSz="92075">
              <a:buNone/>
            </a:pPr>
            <a:endParaRPr lang="en-GB"/>
          </a:p>
          <a:p>
            <a:pPr marL="90488" lvl="1" indent="0" defTabSz="92075">
              <a:buNone/>
            </a:pPr>
            <a:endParaRPr lang="en-GB" dirty="0"/>
          </a:p>
          <a:p>
            <a:pPr marL="90488" lvl="1" indent="0" defTabSz="92075">
              <a:buNone/>
            </a:pPr>
            <a:endParaRPr lang="en-GB" dirty="0"/>
          </a:p>
          <a:p>
            <a:pPr marL="90488" lvl="1" indent="0" defTabSz="92075">
              <a:buNone/>
            </a:pPr>
            <a:r>
              <a:rPr lang="en-GB" dirty="0"/>
              <a:t>This will come back in many lectures (with specific definitions for each task)</a:t>
            </a:r>
          </a:p>
          <a:p>
            <a:pPr marL="90488" lvl="1" indent="0" defTabSz="92075">
              <a:buNone/>
            </a:pPr>
            <a:endParaRPr lang="en-GB"/>
          </a:p>
          <a:p>
            <a:pPr marL="90488" indent="0" defTabSz="92075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236708"/>
              </p:ext>
            </p:extLst>
          </p:nvPr>
        </p:nvGraphicFramePr>
        <p:xfrm>
          <a:off x="1066800" y="3232618"/>
          <a:ext cx="2253475" cy="85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3" imgW="1231900" imgH="469900" progId="Equation.3">
                  <p:embed/>
                </p:oleObj>
              </mc:Choice>
              <mc:Fallback>
                <p:oleObj name="Equation" r:id="rId3" imgW="1231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3232618"/>
                        <a:ext cx="2253475" cy="85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170638"/>
              </p:ext>
            </p:extLst>
          </p:nvPr>
        </p:nvGraphicFramePr>
        <p:xfrm>
          <a:off x="3962400" y="3232618"/>
          <a:ext cx="1981200" cy="88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5" imgW="1054100" imgH="469900" progId="Equation.3">
                  <p:embed/>
                </p:oleObj>
              </mc:Choice>
              <mc:Fallback>
                <p:oleObj name="Equation" r:id="rId5" imgW="1054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2400" y="3232618"/>
                        <a:ext cx="1981200" cy="882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94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Precision and recall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Think of spam classification as example task: messages are classified as either spam or no-spam</a:t>
            </a:r>
          </a:p>
          <a:p>
            <a:r>
              <a:rPr lang="en-GB"/>
              <a:t>We can measure accurracy: what proportion of messages is correctly labeled.</a:t>
            </a:r>
          </a:p>
          <a:p>
            <a:r>
              <a:rPr lang="en-GB"/>
              <a:t>But there are two ways the label can be wrong:</a:t>
            </a:r>
          </a:p>
          <a:p>
            <a:pPr lvl="1"/>
            <a:r>
              <a:rPr lang="en-GB"/>
              <a:t>a spam message ends up in the inbox</a:t>
            </a:r>
          </a:p>
          <a:p>
            <a:pPr lvl="1"/>
            <a:r>
              <a:rPr lang="en-GB"/>
              <a:t>a non-spam message ends up in the spambox</a:t>
            </a:r>
          </a:p>
          <a:p>
            <a:r>
              <a:rPr lang="en-GB"/>
              <a:t>Precision and Recall measure these 2 evaluation aspects</a:t>
            </a:r>
          </a:p>
          <a:p>
            <a:pPr lvl="1"/>
            <a:r>
              <a:rPr lang="en-GB">
                <a:solidFill>
                  <a:srgbClr val="3477B2"/>
                </a:solidFill>
              </a:rPr>
              <a:t>precision of the ‘spam class’</a:t>
            </a:r>
            <a:r>
              <a:rPr lang="en-GB"/>
              <a:t>: what proportion of the messages in the spam box were indeed spam</a:t>
            </a:r>
          </a:p>
          <a:p>
            <a:pPr lvl="1"/>
            <a:r>
              <a:rPr lang="en-GB">
                <a:solidFill>
                  <a:srgbClr val="3477B2"/>
                </a:solidFill>
              </a:rPr>
              <a:t>recall of the ‘spam class’</a:t>
            </a:r>
            <a:r>
              <a:rPr lang="en-GB"/>
              <a:t>: what proportion of the true spam messages were correctly put in the spam box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2947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After this lecture…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You can explain the relation between text mining and data mining</a:t>
            </a:r>
          </a:p>
          <a:p>
            <a:r>
              <a:rPr lang="en-GB"/>
              <a:t>You can list and explain the most important challenges of text data</a:t>
            </a:r>
          </a:p>
          <a:p>
            <a:r>
              <a:rPr lang="en-GB" dirty="0"/>
              <a:t>You can describe the text mining process on a high level</a:t>
            </a:r>
          </a:p>
          <a:p>
            <a:r>
              <a:rPr lang="en-GB" dirty="0"/>
              <a:t>You can explain the difference between tasks that represent text as classification object and tasks that represent text as sequence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174622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NLP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367939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Abundance of Text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Think of: </a:t>
            </a:r>
          </a:p>
          <a:p>
            <a:pPr lvl="1"/>
            <a:r>
              <a:rPr lang="en-GB"/>
              <a:t>web pages</a:t>
            </a:r>
          </a:p>
          <a:p>
            <a:pPr lvl="1"/>
            <a:r>
              <a:rPr lang="en-GB"/>
              <a:t>user-generated content on the web</a:t>
            </a:r>
          </a:p>
          <a:p>
            <a:pPr lvl="1"/>
            <a:r>
              <a:rPr lang="en-GB"/>
              <a:t>social media messages</a:t>
            </a:r>
          </a:p>
          <a:p>
            <a:pPr lvl="1"/>
            <a:r>
              <a:rPr lang="en-GB"/>
              <a:t>electronic health records</a:t>
            </a:r>
          </a:p>
          <a:p>
            <a:pPr lvl="1"/>
            <a:r>
              <a:rPr lang="en-GB"/>
              <a:t>scientific literature</a:t>
            </a:r>
          </a:p>
          <a:p>
            <a:pPr lvl="1"/>
            <a:r>
              <a:rPr lang="en-GB"/>
              <a:t>patents</a:t>
            </a:r>
          </a:p>
          <a:p>
            <a:pPr lvl="1"/>
            <a:r>
              <a:rPr lang="en-GB"/>
              <a:t>political/legal texts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362717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Let’s start with a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3505200" cy="422116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Goal: to discover side effects for hypertension medications </a:t>
            </a:r>
          </a:p>
          <a:p>
            <a:r>
              <a:rPr lang="en-GB" dirty="0"/>
              <a:t>Data: </a:t>
            </a:r>
          </a:p>
          <a:p>
            <a:pPr lvl="1"/>
            <a:r>
              <a:rPr lang="en-GB" dirty="0"/>
              <a:t>1M electronic health records</a:t>
            </a:r>
          </a:p>
          <a:p>
            <a:pPr lvl="1"/>
            <a:r>
              <a:rPr lang="en-GB" dirty="0"/>
              <a:t>9,892 messages from a patient discussion forum on hypertension</a:t>
            </a:r>
          </a:p>
          <a:p>
            <a:r>
              <a:rPr lang="en-GB">
                <a:solidFill>
                  <a:srgbClr val="3477B2"/>
                </a:solidFill>
              </a:rPr>
              <a:t>How would you address this problem? </a:t>
            </a:r>
            <a:r>
              <a:rPr lang="en-GB"/>
              <a:t>Discuss in groups of 2, make brief notes/a drawing</a:t>
            </a:r>
          </a:p>
          <a:p>
            <a:pPr lvl="1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  <p:pic>
        <p:nvPicPr>
          <p:cNvPr id="6" name="Picture 5" descr="Screenshot 2019-08-28 at 12.25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6"/>
          <a:stretch/>
        </p:blipFill>
        <p:spPr>
          <a:xfrm>
            <a:off x="4724400" y="1905000"/>
            <a:ext cx="3657600" cy="35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did you come up with?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Which data do you use?</a:t>
            </a:r>
          </a:p>
          <a:p>
            <a:r>
              <a:rPr lang="en-GB"/>
              <a:t>Filter the data?</a:t>
            </a:r>
          </a:p>
          <a:p>
            <a:r>
              <a:rPr lang="en-GB"/>
              <a:t>Process the data?</a:t>
            </a:r>
          </a:p>
          <a:p>
            <a:r>
              <a:rPr lang="en-GB"/>
              <a:t>Identify medication names? External knowledge needed?</a:t>
            </a:r>
          </a:p>
          <a:p>
            <a:r>
              <a:rPr lang="en-GB"/>
              <a:t>Identify side aspects? Relations between medications and side effects?</a:t>
            </a:r>
          </a:p>
          <a:p>
            <a:r>
              <a:rPr lang="en-GB"/>
              <a:t>Combine the data sources?</a:t>
            </a:r>
          </a:p>
          <a:p>
            <a:r>
              <a:rPr lang="en-GB"/>
              <a:t>What human input would you need?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99740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 mining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Suzan Verberne 2020</a:t>
            </a:r>
          </a:p>
        </p:txBody>
      </p:sp>
    </p:spTree>
    <p:extLst>
      <p:ext uri="{BB962C8B-B14F-4D97-AF65-F5344CB8AC3E}">
        <p14:creationId xmlns:p14="http://schemas.microsoft.com/office/powerpoint/2010/main" val="279044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rting a Cours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-9-windows-en-met-slidenr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7197C5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7197C5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15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7197C5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7197C5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Charting a Course by Wes Moss.potx</Template>
  <TotalTime>72295</TotalTime>
  <Words>1621</Words>
  <Application>Microsoft Macintosh PowerPoint</Application>
  <PresentationFormat>On-screen Show (4:3)</PresentationFormat>
  <Paragraphs>219</Paragraphs>
  <Slides>34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Century Gothic</vt:lpstr>
      <vt:lpstr>Courier New</vt:lpstr>
      <vt:lpstr>Minion</vt:lpstr>
      <vt:lpstr>Wingdings</vt:lpstr>
      <vt:lpstr>Charting a Course</vt:lpstr>
      <vt:lpstr>16-9-windows-en-met-slidenr</vt:lpstr>
      <vt:lpstr>Equation</vt:lpstr>
      <vt:lpstr>Computational Linguistics</vt:lpstr>
      <vt:lpstr>Sources</vt:lpstr>
      <vt:lpstr>Who are you?</vt:lpstr>
      <vt:lpstr>After this lecture…</vt:lpstr>
      <vt:lpstr>Why NLP</vt:lpstr>
      <vt:lpstr>Abundance of Text data </vt:lpstr>
      <vt:lpstr>Let’s start with a case</vt:lpstr>
      <vt:lpstr>What did you come up with?</vt:lpstr>
      <vt:lpstr>Text mining</vt:lpstr>
      <vt:lpstr>What is Text Mining</vt:lpstr>
      <vt:lpstr>Text mining and data mining</vt:lpstr>
      <vt:lpstr>Text Mining and Information Retrieval</vt:lpstr>
      <vt:lpstr>Text mining as advanced search</vt:lpstr>
      <vt:lpstr>Text Mining and NLP</vt:lpstr>
      <vt:lpstr>The text mining pipelinE</vt:lpstr>
      <vt:lpstr>Types of Text processing tasks</vt:lpstr>
      <vt:lpstr>PowerPoint Presentation</vt:lpstr>
      <vt:lpstr>Challenges of text data</vt:lpstr>
      <vt:lpstr>1. Text data is unstructured</vt:lpstr>
      <vt:lpstr>2. Text data can be multi-lingual</vt:lpstr>
      <vt:lpstr>3. Text data is noisy</vt:lpstr>
      <vt:lpstr>4. Language is infinite</vt:lpstr>
      <vt:lpstr>5. Text data is sparse</vt:lpstr>
      <vt:lpstr>Text as classification object</vt:lpstr>
      <vt:lpstr>Text as classification object</vt:lpstr>
      <vt:lpstr>Text as classification object</vt:lpstr>
      <vt:lpstr>Zipf's law </vt:lpstr>
      <vt:lpstr>5. Text data is sparse</vt:lpstr>
      <vt:lpstr>Text as sequence</vt:lpstr>
      <vt:lpstr>Evaluation</vt:lpstr>
      <vt:lpstr>Evaluation of text mining</vt:lpstr>
      <vt:lpstr>Evaluation of text mining</vt:lpstr>
      <vt:lpstr>Precision and recall</vt:lpstr>
      <vt:lpstr>Precision and recall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Charting a Course</dc:title>
  <dc:subject/>
  <dc:creator/>
  <cp:keywords/>
  <dc:description/>
  <cp:lastModifiedBy>Suzan Verberne</cp:lastModifiedBy>
  <cp:revision>968</cp:revision>
  <cp:lastPrinted>2018-02-20T17:27:00Z</cp:lastPrinted>
  <dcterms:created xsi:type="dcterms:W3CDTF">2010-05-21T00:08:13Z</dcterms:created>
  <dcterms:modified xsi:type="dcterms:W3CDTF">2020-07-15T06:58:05Z</dcterms:modified>
  <cp:category/>
</cp:coreProperties>
</file>